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67" r:id="rId3"/>
    <p:sldId id="263" r:id="rId4"/>
    <p:sldId id="264" r:id="rId5"/>
    <p:sldId id="265" r:id="rId6"/>
    <p:sldId id="266"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360771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67676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125348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C0D1F-DEF2-4FFA-8F87-E80AD7A8C88E}"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75240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16153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CE00C50-3567-4ECB-AD85-B6A14DCD165B}"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3511456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CE00C50-3567-4ECB-AD85-B6A14DCD165B}"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1096194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754258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1724181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13591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40383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154222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08153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E00C50-3567-4ECB-AD85-B6A14DCD165B}" type="datetimeFigureOut">
              <a:rPr lang="en-US" smtClean="0"/>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112418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E00C50-3567-4ECB-AD85-B6A14DCD165B}"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07144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CE00C50-3567-4ECB-AD85-B6A14DCD165B}" type="datetimeFigureOut">
              <a:rPr lang="en-US" smtClean="0"/>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9737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384031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37916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CE00C50-3567-4ECB-AD85-B6A14DCD165B}" type="datetimeFigureOut">
              <a:rPr lang="en-US" smtClean="0"/>
              <a:t>10/7/2022</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83C0D1F-DEF2-4FFA-8F87-E80AD7A8C88E}" type="slidenum">
              <a:rPr lang="en-US" smtClean="0"/>
              <a:t>‹#›</a:t>
            </a:fld>
            <a:endParaRPr lang="en-US"/>
          </a:p>
        </p:txBody>
      </p:sp>
    </p:spTree>
    <p:extLst>
      <p:ext uri="{BB962C8B-B14F-4D97-AF65-F5344CB8AC3E}">
        <p14:creationId xmlns:p14="http://schemas.microsoft.com/office/powerpoint/2010/main" val="34679790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9%85%D8%B9%D9%84%D9%88%D9%85%D8%A9" TargetMode="External"/><Relationship Id="rId2" Type="http://schemas.openxmlformats.org/officeDocument/2006/relationships/hyperlink" Target="https://ar.wikipedia.org/wiki/%D8%AD%D8%A7%D8%B3%D9%88%D8%A8"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8%A8%D8%AA" TargetMode="External"/><Relationship Id="rId2" Type="http://schemas.openxmlformats.org/officeDocument/2006/relationships/hyperlink" Target="https://ar.wikipedia.org/wiki/%D9%86%D8%B8%D8%A7%D9%85_%D8%B9%D8%AF_%D8%AB%D9%86%D8%A7%D8%A6%D9%8A" TargetMode="External"/><Relationship Id="rId1" Type="http://schemas.openxmlformats.org/officeDocument/2006/relationships/slideLayout" Target="../slideLayouts/slideLayout18.xml"/><Relationship Id="rId6" Type="http://schemas.openxmlformats.org/officeDocument/2006/relationships/hyperlink" Target="https://ar.wikipedia.org/wiki/%D8%B0%D8%A7%D9%83%D8%B1%D8%A9_%D8%AD%D8%A7%D8%B3%D9%88%D8%A8" TargetMode="External"/><Relationship Id="rId5" Type="http://schemas.openxmlformats.org/officeDocument/2006/relationships/hyperlink" Target="https://ar.wikipedia.org/wiki/%D8%AD%D8%A7%D8%B3%D9%88%D8%A8" TargetMode="External"/><Relationship Id="rId4" Type="http://schemas.openxmlformats.org/officeDocument/2006/relationships/hyperlink" Target="https://ar.wikipedia.org/wiki/%D8%A8%D8%A7%D9%8A%D8%AA"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ar.wikipedia.org/wiki/%D8%AD%D8%A7%D8%B3%D9%88%D8%A8"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ki/%D8%A8%D9%8A%D8%B3%D9%8A%D9%83" TargetMode="External"/><Relationship Id="rId7" Type="http://schemas.openxmlformats.org/officeDocument/2006/relationships/hyperlink" Target="https://ar.wikipedia.org/wiki/%D8%AF%D9%84%D9%81%D9%8A_(%D9%84%D8%BA%D8%A9_%D8%A8%D8%B1%D9%85%D8%AC%D8%A9)" TargetMode="External"/><Relationship Id="rId2" Type="http://schemas.openxmlformats.org/officeDocument/2006/relationships/hyperlink" Target="https://ar.wikipedia.org/wiki/%D9%84%D8%BA%D8%A9_%D8%A7%D9%84%D8%A2%D9%84%D8%A9" TargetMode="External"/><Relationship Id="rId1" Type="http://schemas.openxmlformats.org/officeDocument/2006/relationships/slideLayout" Target="../slideLayouts/slideLayout18.xml"/><Relationship Id="rId6" Type="http://schemas.openxmlformats.org/officeDocument/2006/relationships/hyperlink" Target="https://ar.wikipedia.org/wiki/%D8%AC%D8%A7%D9%81%D8%A7_(%D9%84%D8%BA%D8%A9_%D8%A8%D8%B1%D9%85%D8%AC%D8%A9)" TargetMode="External"/><Relationship Id="rId5" Type="http://schemas.openxmlformats.org/officeDocument/2006/relationships/hyperlink" Target="https://ar.wikipedia.org/wiki/%D8%B3%D9%8A_(%D9%84%D8%BA%D8%A9_%D8%A8%D8%B1%D9%85%D8%AC%D8%A9)" TargetMode="External"/><Relationship Id="rId4" Type="http://schemas.openxmlformats.org/officeDocument/2006/relationships/hyperlink" Target="https://ar.wikipedia.org/wiki/%D9%81%D9%88%D8%B1%D8%AA%D8%B1%D8%A7%D9%8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886C19-C4B1-3B41-E4BB-086686BBE80E}"/>
              </a:ext>
            </a:extLst>
          </p:cNvPr>
          <p:cNvSpPr txBox="1"/>
          <p:nvPr/>
        </p:nvSpPr>
        <p:spPr>
          <a:xfrm>
            <a:off x="1899140" y="2752803"/>
            <a:ext cx="8426548" cy="1107996"/>
          </a:xfrm>
          <a:prstGeom prst="rect">
            <a:avLst/>
          </a:prstGeom>
          <a:noFill/>
        </p:spPr>
        <p:txBody>
          <a:bodyPr wrap="square">
            <a:spAutoFit/>
          </a:bodyPr>
          <a:lstStyle/>
          <a:p>
            <a:pPr algn="ctr"/>
            <a:r>
              <a:rPr lang="ar-EG" sz="6600" b="1" i="0" dirty="0">
                <a:solidFill>
                  <a:srgbClr val="000000"/>
                </a:solidFill>
                <a:effectLst/>
                <a:latin typeface="Arial" panose="020B0604020202020204" pitchFamily="34" charset="0"/>
              </a:rPr>
              <a:t>أجيال لغات البرمجة</a:t>
            </a:r>
          </a:p>
        </p:txBody>
      </p:sp>
    </p:spTree>
    <p:extLst>
      <p:ext uri="{BB962C8B-B14F-4D97-AF65-F5344CB8AC3E}">
        <p14:creationId xmlns:p14="http://schemas.microsoft.com/office/powerpoint/2010/main" val="3928701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lstStyle/>
          <a:p>
            <a:r>
              <a:rPr lang="ar-EG" dirty="0">
                <a:solidFill>
                  <a:srgbClr val="000000"/>
                </a:solidFill>
                <a:latin typeface="Arial" panose="020B0604020202020204" pitchFamily="34" charset="0"/>
              </a:rPr>
              <a:t>الجیل الرابع</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(4GL) </a:t>
            </a:r>
            <a:br>
              <a:rPr lang="en-US" dirty="0">
                <a:solidFill>
                  <a:srgbClr val="000000"/>
                </a:solidFill>
                <a:latin typeface="Arial" panose="020B0604020202020204" pitchFamily="34" charset="0"/>
              </a:rPr>
            </a:b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1864888"/>
            <a:ext cx="10364452" cy="4564047"/>
          </a:xfrm>
        </p:spPr>
        <p:txBody>
          <a:bodyPr>
            <a:normAutofit/>
          </a:bodyPr>
          <a:lstStyle/>
          <a:p>
            <a:pPr algn="r" rtl="1"/>
            <a:r>
              <a:rPr lang="ar-EG" sz="2400" b="0" i="0" dirty="0">
                <a:solidFill>
                  <a:srgbClr val="202122"/>
                </a:solidFill>
                <a:effectLst/>
                <a:latin typeface="Arial" panose="020B0604020202020204" pitchFamily="34" charset="0"/>
              </a:rPr>
              <a:t>يعتمد علي اللغات عالیة المستوى الغیر إجرائیة </a:t>
            </a:r>
          </a:p>
          <a:p>
            <a:pPr algn="r" rtl="1"/>
            <a:r>
              <a:rPr lang="ar-EG" sz="2400" b="0" i="0" dirty="0">
                <a:solidFill>
                  <a:srgbClr val="202122"/>
                </a:solidFill>
                <a:effectLst/>
                <a:latin typeface="Arial" panose="020B0604020202020204" pitchFamily="34" charset="0"/>
              </a:rPr>
              <a:t>سھل الاستخدام أكثر من الجیل الثالث وھو لغة لا تتطلب خطوات لإجرائھا. </a:t>
            </a:r>
          </a:p>
          <a:p>
            <a:pPr algn="r" rtl="1"/>
            <a:r>
              <a:rPr lang="ar-EG" sz="2400" b="0" i="0" dirty="0">
                <a:solidFill>
                  <a:srgbClr val="202122"/>
                </a:solidFill>
                <a:effectLst/>
                <a:latin typeface="Arial" panose="020B0604020202020204" pitchFamily="34" charset="0"/>
              </a:rPr>
              <a:t>المبرمج یخبر الحاسب النتیجة المطلوب تحقیقھا بدلا من كیف یمكنه تحقیقھا. ولسھولتھا منحت المبرمج القدرة على تطویر البرامج. أنواعھا :</a:t>
            </a:r>
          </a:p>
          <a:p>
            <a:pPr algn="r" rtl="1">
              <a:buFont typeface="Arial" panose="020B0604020202020204" pitchFamily="34" charset="0"/>
              <a:buChar char="•"/>
            </a:pPr>
            <a:r>
              <a:rPr lang="ar-EG" sz="2400" b="0" i="0" dirty="0">
                <a:solidFill>
                  <a:srgbClr val="202122"/>
                </a:solidFill>
                <a:effectLst/>
                <a:latin typeface="Arial" panose="020B0604020202020204" pitchFamily="34" charset="0"/>
              </a:rPr>
              <a:t>لغات الجداول الإلكترونیة.</a:t>
            </a:r>
          </a:p>
          <a:p>
            <a:pPr algn="r" rtl="1">
              <a:buFont typeface="Arial" panose="020B0604020202020204" pitchFamily="34" charset="0"/>
              <a:buChar char="•"/>
            </a:pPr>
            <a:r>
              <a:rPr lang="ar-EG" sz="2400" b="0" i="0" dirty="0">
                <a:solidFill>
                  <a:srgbClr val="202122"/>
                </a:solidFill>
                <a:effectLst/>
                <a:latin typeface="Arial" panose="020B0604020202020204" pitchFamily="34" charset="0"/>
              </a:rPr>
              <a:t>قواعد البیانـــــات</a:t>
            </a:r>
          </a:p>
          <a:p>
            <a:pPr algn="r" rtl="1">
              <a:buFont typeface="Arial" panose="020B0604020202020204" pitchFamily="34" charset="0"/>
              <a:buChar char="•"/>
            </a:pPr>
            <a:r>
              <a:rPr lang="ar-EG" sz="2400" b="0" i="0" dirty="0">
                <a:solidFill>
                  <a:srgbClr val="202122"/>
                </a:solidFill>
                <a:effectLst/>
                <a:latin typeface="Arial" panose="020B0604020202020204" pitchFamily="34" charset="0"/>
              </a:rPr>
              <a:t>اللغة الاستعلامیة: وھي أسلوب محدد لصیاغة عبارات استعلامیة والتي تتم بإدخالھا إلى النظام من خلال محطات استعلامیة في ھیئة أوامر یطلب استرجاع بیانات من ملف معین موجود في قواعد البیانات.</a:t>
            </a:r>
          </a:p>
        </p:txBody>
      </p:sp>
    </p:spTree>
    <p:extLst>
      <p:ext uri="{BB962C8B-B14F-4D97-AF65-F5344CB8AC3E}">
        <p14:creationId xmlns:p14="http://schemas.microsoft.com/office/powerpoint/2010/main" val="572011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lstStyle/>
          <a:p>
            <a:r>
              <a:rPr lang="ar-EG" dirty="0">
                <a:solidFill>
                  <a:srgbClr val="000000"/>
                </a:solidFill>
                <a:latin typeface="Arial" panose="020B0604020202020204" pitchFamily="34" charset="0"/>
              </a:rPr>
              <a:t>الجیل الخامس</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a:t>
            </a:r>
            <a:r>
              <a:rPr lang="ar-EG" dirty="0">
                <a:solidFill>
                  <a:srgbClr val="000000"/>
                </a:solidFill>
                <a:latin typeface="Arial" panose="020B0604020202020204" pitchFamily="34" charset="0"/>
              </a:rPr>
              <a:t>5</a:t>
            </a:r>
            <a:r>
              <a:rPr lang="en-US" dirty="0">
                <a:solidFill>
                  <a:srgbClr val="000000"/>
                </a:solidFill>
                <a:latin typeface="Arial" panose="020B0604020202020204" pitchFamily="34" charset="0"/>
              </a:rPr>
              <a:t>GL) </a:t>
            </a:r>
            <a:r>
              <a:rPr lang="ar-EG" sz="3600" b="0" i="0" dirty="0">
                <a:solidFill>
                  <a:srgbClr val="202122"/>
                </a:solidFill>
                <a:effectLst/>
                <a:latin typeface="Arial" panose="020B0604020202020204" pitchFamily="34" charset="0"/>
              </a:rPr>
              <a:t>اللغات الطبيعية</a:t>
            </a:r>
            <a:r>
              <a:rPr lang="ar-EG" dirty="0">
                <a:solidFill>
                  <a:srgbClr val="000000"/>
                </a:solidFill>
                <a:latin typeface="Arial" panose="020B0604020202020204" pitchFamily="34" charset="0"/>
              </a:rPr>
              <a:t>: </a:t>
            </a:r>
            <a:br>
              <a:rPr lang="en-US" dirty="0">
                <a:solidFill>
                  <a:srgbClr val="000000"/>
                </a:solidFill>
                <a:latin typeface="Arial" panose="020B0604020202020204" pitchFamily="34" charset="0"/>
              </a:rPr>
            </a:br>
            <a:r>
              <a:rPr lang="en-US" sz="3600" b="0" i="0" dirty="0">
                <a:solidFill>
                  <a:srgbClr val="202122"/>
                </a:solidFill>
                <a:effectLst/>
                <a:latin typeface="Arial" panose="020B0604020202020204" pitchFamily="34" charset="0"/>
              </a:rPr>
              <a:t>Natural Language</a:t>
            </a: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2381161"/>
            <a:ext cx="10364452" cy="3424107"/>
          </a:xfrm>
        </p:spPr>
        <p:txBody>
          <a:bodyPr>
            <a:normAutofit/>
          </a:bodyPr>
          <a:lstStyle/>
          <a:p>
            <a:pPr algn="r" rtl="1"/>
            <a:r>
              <a:rPr lang="ar-EG" sz="2400" b="0" i="0" dirty="0">
                <a:solidFill>
                  <a:srgbClr val="202122"/>
                </a:solidFill>
                <a:effectLst/>
                <a:latin typeface="Arial" panose="020B0604020202020204" pitchFamily="34" charset="0"/>
              </a:rPr>
              <a:t>وهي لغات صممت لكي يقوم الحاسب بتنفيذ برامج بدون المبرمج ودون الحاجة لمعرفة كيف يتم كتابة الكود بالتفصيل. </a:t>
            </a:r>
          </a:p>
          <a:p>
            <a:pPr algn="r" rtl="1"/>
            <a:r>
              <a:rPr lang="ar-EG" sz="2400" b="0" i="0" dirty="0">
                <a:solidFill>
                  <a:srgbClr val="202122"/>
                </a:solidFill>
                <a:effectLst/>
                <a:latin typeface="Arial" panose="020B0604020202020204" pitchFamily="34" charset="0"/>
              </a:rPr>
              <a:t>تستخدم هذه بشكل رئيسي في برامج </a:t>
            </a:r>
            <a:r>
              <a:rPr lang="ar-EG" sz="2400" dirty="0">
                <a:solidFill>
                  <a:srgbClr val="0645AD"/>
                </a:solidFill>
                <a:latin typeface="Arial" panose="020B0604020202020204" pitchFamily="34" charset="0"/>
              </a:rPr>
              <a:t>الذكاء الصناعي.</a:t>
            </a:r>
            <a:r>
              <a:rPr lang="ar-EG" sz="2400" b="0" i="0" dirty="0">
                <a:solidFill>
                  <a:srgbClr val="202122"/>
                </a:solidFill>
                <a:effectLst/>
                <a:latin typeface="Arial" panose="020B0604020202020204" pitchFamily="34" charset="0"/>
              </a:rPr>
              <a:t> </a:t>
            </a:r>
          </a:p>
          <a:p>
            <a:pPr algn="r" rtl="1"/>
            <a:r>
              <a:rPr lang="ar-EG" sz="2400" b="0" i="0" dirty="0">
                <a:solidFill>
                  <a:srgbClr val="202122"/>
                </a:solidFill>
                <a:effectLst/>
                <a:latin typeface="Arial" panose="020B0604020202020204" pitchFamily="34" charset="0"/>
              </a:rPr>
              <a:t>وتتميز باهتمامها </a:t>
            </a:r>
            <a:r>
              <a:rPr lang="ar-EG" sz="2400" dirty="0">
                <a:solidFill>
                  <a:srgbClr val="0645AD"/>
                </a:solidFill>
                <a:latin typeface="Arial" panose="020B0604020202020204" pitchFamily="34" charset="0"/>
              </a:rPr>
              <a:t>بالواجهة البينية</a:t>
            </a:r>
            <a:r>
              <a:rPr lang="ar-EG" sz="2400" b="0" i="0" dirty="0">
                <a:solidFill>
                  <a:srgbClr val="202122"/>
                </a:solidFill>
                <a:effectLst/>
                <a:latin typeface="Arial" panose="020B0604020202020204" pitchFamily="34" charset="0"/>
              </a:rPr>
              <a:t> بين المستخدم والكمبيوتر بحيث يمكن التعامل معها بالصوت والصورة واللغة البشرية</a:t>
            </a:r>
            <a:r>
              <a:rPr lang="ar-EG" sz="2400" dirty="0">
                <a:solidFill>
                  <a:srgbClr val="202122"/>
                </a:solidFill>
                <a:latin typeface="Arial" panose="020B0604020202020204" pitchFamily="34" charset="0"/>
              </a:rPr>
              <a:t>. </a:t>
            </a:r>
            <a:endParaRPr lang="ar-EG" sz="24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26778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a:bodyPr>
          <a:lstStyle/>
          <a:p>
            <a:r>
              <a:rPr lang="ar-EG" dirty="0">
                <a:solidFill>
                  <a:srgbClr val="000000"/>
                </a:solidFill>
                <a:latin typeface="Arial" panose="020B0604020202020204" pitchFamily="34" charset="0"/>
              </a:rPr>
              <a:t>برمجة الحاسب </a:t>
            </a:r>
            <a:br>
              <a:rPr lang="ar-EG" dirty="0">
                <a:solidFill>
                  <a:srgbClr val="000000"/>
                </a:solidFill>
                <a:latin typeface="Arial" panose="020B0604020202020204" pitchFamily="34" charset="0"/>
              </a:rPr>
            </a:br>
            <a:r>
              <a:rPr lang="en-US" dirty="0">
                <a:solidFill>
                  <a:srgbClr val="000000"/>
                </a:solidFill>
                <a:latin typeface="Arial" panose="020B0604020202020204" pitchFamily="34" charset="0"/>
              </a:rPr>
              <a:t>computer Programming</a:t>
            </a: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2124222"/>
            <a:ext cx="10364452" cy="4465067"/>
          </a:xfrm>
        </p:spPr>
        <p:txBody>
          <a:bodyPr>
            <a:normAutofit/>
          </a:bodyPr>
          <a:lstStyle/>
          <a:p>
            <a:pPr algn="just" rtl="1"/>
            <a:r>
              <a:rPr lang="ar-EG" sz="2400" dirty="0">
                <a:solidFill>
                  <a:srgbClr val="202122"/>
                </a:solidFill>
                <a:latin typeface="Arial" panose="020B0604020202020204" pitchFamily="34" charset="0"/>
              </a:rPr>
              <a:t>من الممكن تعريف البرمجة بأنها عملية كتابة تعليمات وأوامر لجهاز الحاسوب أو أي جهاز آخر، لتوجيهه وإعلامه بكيفية التعامل مع البيانات أو كيفية تنفيذ سلسلة من الأعمال المطلوبة.</a:t>
            </a:r>
          </a:p>
          <a:p>
            <a:pPr algn="just" rtl="1"/>
            <a:r>
              <a:rPr lang="ar-EG" sz="2400" dirty="0">
                <a:solidFill>
                  <a:srgbClr val="202122"/>
                </a:solidFill>
                <a:latin typeface="Arial" panose="020B0604020202020204" pitchFamily="34" charset="0"/>
              </a:rPr>
              <a:t>تتبع عملية البرمجة قواعد خاصة باللغة التي اختارها المبرمج.</a:t>
            </a:r>
          </a:p>
          <a:p>
            <a:pPr algn="just" rtl="1"/>
            <a:r>
              <a:rPr lang="ar-EG" sz="2400" dirty="0">
                <a:solidFill>
                  <a:srgbClr val="202122"/>
                </a:solidFill>
                <a:latin typeface="Arial" panose="020B0604020202020204" pitchFamily="34" charset="0"/>
              </a:rPr>
              <a:t>كل لغة لها خصائصها التي تميزها عن الأخرى وتجعلها مناسبة بدرجات متفاوتة لكل نوع من أنواع البرامج والمهمة المطلوبة من هذا البرنامج.</a:t>
            </a:r>
          </a:p>
          <a:p>
            <a:pPr algn="just" rtl="1"/>
            <a:r>
              <a:rPr lang="ar-EG" sz="2400" dirty="0">
                <a:solidFill>
                  <a:srgbClr val="202122"/>
                </a:solidFill>
                <a:latin typeface="Arial" panose="020B0604020202020204" pitchFamily="34" charset="0"/>
              </a:rPr>
              <a:t>كما أن للغات البرمجة أيضاً خصائص مشتركة وحدود مشتركة بحكم أن كل هذه اللغات صممت للتعامل مع الحاسوب.</a:t>
            </a:r>
          </a:p>
        </p:txBody>
      </p:sp>
    </p:spTree>
    <p:extLst>
      <p:ext uri="{BB962C8B-B14F-4D97-AF65-F5344CB8AC3E}">
        <p14:creationId xmlns:p14="http://schemas.microsoft.com/office/powerpoint/2010/main" val="318599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a:bodyPr>
          <a:lstStyle/>
          <a:p>
            <a:r>
              <a:rPr lang="ar-EG" b="0" i="0" dirty="0">
                <a:solidFill>
                  <a:srgbClr val="000000"/>
                </a:solidFill>
                <a:effectLst/>
                <a:latin typeface="Arial" panose="020B0604020202020204" pitchFamily="34" charset="0"/>
              </a:rPr>
              <a:t>خصائص لغات البرمجة</a:t>
            </a: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2124222"/>
            <a:ext cx="10364452" cy="4465067"/>
          </a:xfrm>
        </p:spPr>
        <p:txBody>
          <a:bodyPr>
            <a:normAutofit/>
          </a:bodyPr>
          <a:lstStyle/>
          <a:p>
            <a:pPr algn="r" rtl="1"/>
            <a:r>
              <a:rPr lang="ar-EG" sz="2000" b="1" i="0" dirty="0">
                <a:solidFill>
                  <a:srgbClr val="202122"/>
                </a:solidFill>
                <a:effectLst/>
                <a:latin typeface="Arial" panose="020B0604020202020204" pitchFamily="34" charset="0"/>
              </a:rPr>
              <a:t>لغة البرمجة</a:t>
            </a:r>
            <a:r>
              <a:rPr lang="ar-EG" sz="2000" b="0" i="0" dirty="0">
                <a:solidFill>
                  <a:srgbClr val="202122"/>
                </a:solidFill>
                <a:effectLst/>
                <a:latin typeface="Arial" panose="020B0604020202020204" pitchFamily="34" charset="0"/>
              </a:rPr>
              <a:t> هي بالأساس طريقة تسهل للمبرمج كتابة برنامجه في هيئة تعليمات وأوامر يفهمها </a:t>
            </a:r>
            <a:r>
              <a:rPr lang="ar-EG" sz="2000" b="0" i="0" u="none" strike="noStrike" dirty="0">
                <a:solidFill>
                  <a:srgbClr val="0645AD"/>
                </a:solidFill>
                <a:effectLst/>
                <a:latin typeface="Arial" panose="020B0604020202020204" pitchFamily="34" charset="0"/>
                <a:hlinkClick r:id="rId2" tooltip="حاسوب"/>
              </a:rPr>
              <a:t>الحاسوب</a:t>
            </a:r>
            <a:r>
              <a:rPr lang="ar-EG" sz="2000" b="0" i="0" dirty="0">
                <a:solidFill>
                  <a:srgbClr val="202122"/>
                </a:solidFill>
                <a:effectLst/>
                <a:latin typeface="Arial" panose="020B0604020202020204" pitchFamily="34" charset="0"/>
              </a:rPr>
              <a:t> بغرض تنفيذ العمل المطلوب. ومن المعروف ان الحاسوب يحول اللغة المكتوبة بها البرمجة إلى سلسلة من 0 و 1، ويبدأ على أساسها عمله. ولكتابة الأوامر، توفر لغة البرمجة المختارة مجموعة من الأمور الأساسية للاستناد إليها أثناء عملية تكوين البرنامج ومجموعة من القواعد التي تمكن من التعامل مع </a:t>
            </a:r>
            <a:r>
              <a:rPr lang="ar-EG" sz="2000" b="0" i="0" u="none" strike="noStrike" dirty="0">
                <a:solidFill>
                  <a:srgbClr val="0645AD"/>
                </a:solidFill>
                <a:effectLst/>
                <a:latin typeface="Arial" panose="020B0604020202020204" pitchFamily="34" charset="0"/>
                <a:hlinkClick r:id="rId3" tooltip="معلومة"/>
              </a:rPr>
              <a:t>معلومات</a:t>
            </a:r>
            <a:r>
              <a:rPr lang="ar-EG" sz="2000" b="0" i="0" dirty="0">
                <a:solidFill>
                  <a:srgbClr val="202122"/>
                </a:solidFill>
                <a:effectLst/>
                <a:latin typeface="Arial" panose="020B0604020202020204" pitchFamily="34" charset="0"/>
              </a:rPr>
              <a:t> وتنظيمها بغرض أداء العمل المطلوب.</a:t>
            </a:r>
          </a:p>
          <a:p>
            <a:pPr algn="r" rtl="1"/>
            <a:r>
              <a:rPr lang="ar-EG" sz="2000" b="0" i="0" dirty="0">
                <a:solidFill>
                  <a:srgbClr val="202122"/>
                </a:solidFill>
                <a:effectLst/>
                <a:latin typeface="Arial" panose="020B0604020202020204" pitchFamily="34" charset="0"/>
              </a:rPr>
              <a:t>تتمثل هذه الأسس والقواعد بصفة عامة في:</a:t>
            </a:r>
          </a:p>
          <a:p>
            <a:pPr algn="r" rtl="1">
              <a:buFont typeface="Arial" panose="020B0604020202020204" pitchFamily="34" charset="0"/>
              <a:buChar char="•"/>
            </a:pPr>
            <a:r>
              <a:rPr lang="ar-EG" sz="2000" b="0" i="0" dirty="0">
                <a:solidFill>
                  <a:srgbClr val="202122"/>
                </a:solidFill>
                <a:effectLst/>
                <a:latin typeface="Arial" panose="020B0604020202020204" pitchFamily="34" charset="0"/>
              </a:rPr>
              <a:t>المعلومات وتخزينها</a:t>
            </a:r>
          </a:p>
          <a:p>
            <a:pPr algn="r" rtl="1">
              <a:buFont typeface="Arial" panose="020B0604020202020204" pitchFamily="34" charset="0"/>
              <a:buChar char="•"/>
            </a:pPr>
            <a:r>
              <a:rPr lang="ar-EG" sz="2000" b="0" i="0" dirty="0">
                <a:solidFill>
                  <a:srgbClr val="202122"/>
                </a:solidFill>
                <a:effectLst/>
                <a:latin typeface="Arial" panose="020B0604020202020204" pitchFamily="34" charset="0"/>
              </a:rPr>
              <a:t>الأوامر وتنظيم سيرها</a:t>
            </a:r>
          </a:p>
          <a:p>
            <a:pPr algn="r" rtl="1">
              <a:buFont typeface="Arial" panose="020B0604020202020204" pitchFamily="34" charset="0"/>
              <a:buChar char="•"/>
            </a:pPr>
            <a:r>
              <a:rPr lang="ar-EG" sz="2000" b="0" i="0" dirty="0">
                <a:solidFill>
                  <a:srgbClr val="202122"/>
                </a:solidFill>
                <a:effectLst/>
                <a:latin typeface="Arial" panose="020B0604020202020204" pitchFamily="34" charset="0"/>
              </a:rPr>
              <a:t>التصميم الخاص</a:t>
            </a:r>
          </a:p>
        </p:txBody>
      </p:sp>
    </p:spTree>
    <p:extLst>
      <p:ext uri="{BB962C8B-B14F-4D97-AF65-F5344CB8AC3E}">
        <p14:creationId xmlns:p14="http://schemas.microsoft.com/office/powerpoint/2010/main" val="278299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a:bodyPr>
          <a:lstStyle/>
          <a:p>
            <a:r>
              <a:rPr lang="ar-EG" b="1" i="0" dirty="0">
                <a:solidFill>
                  <a:srgbClr val="000000"/>
                </a:solidFill>
                <a:effectLst/>
                <a:latin typeface="Arial" panose="020B0604020202020204" pitchFamily="34" charset="0"/>
              </a:rPr>
              <a:t>المعلومات وتخزينها</a:t>
            </a: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2124222"/>
            <a:ext cx="10364452" cy="4465067"/>
          </a:xfrm>
        </p:spPr>
        <p:txBody>
          <a:bodyPr>
            <a:normAutofit/>
          </a:bodyPr>
          <a:lstStyle/>
          <a:p>
            <a:pPr algn="r" rtl="1"/>
            <a:r>
              <a:rPr lang="ar-EG" sz="2000" b="0" i="0" dirty="0">
                <a:solidFill>
                  <a:srgbClr val="202122"/>
                </a:solidFill>
                <a:effectLst/>
                <a:latin typeface="Arial" panose="020B0604020202020204" pitchFamily="34" charset="0"/>
              </a:rPr>
              <a:t>يتم تخزين المعلومات في الأجهزة الرقمية الحالية في هيئة أرقام طبقا </a:t>
            </a:r>
            <a:r>
              <a:rPr lang="ar-EG" sz="2000" b="0" i="0" u="none" strike="noStrike" dirty="0">
                <a:solidFill>
                  <a:srgbClr val="0645AD"/>
                </a:solidFill>
                <a:effectLst/>
                <a:latin typeface="Arial" panose="020B0604020202020204" pitchFamily="34" charset="0"/>
                <a:hlinkClick r:id="rId2" tooltip="نظام عد ثنائي"/>
              </a:rPr>
              <a:t>لنظام العد الثنائي</a:t>
            </a:r>
            <a:r>
              <a:rPr lang="ar-EG" sz="2000" b="0" i="0" dirty="0">
                <a:solidFill>
                  <a:srgbClr val="202122"/>
                </a:solidFill>
                <a:effectLst/>
                <a:latin typeface="Arial" panose="020B0604020202020204" pitchFamily="34" charset="0"/>
              </a:rPr>
              <a:t> (أي المعتمد على 0 و 1).</a:t>
            </a:r>
          </a:p>
          <a:p>
            <a:pPr algn="r" rtl="1"/>
            <a:r>
              <a:rPr lang="ar-EG" sz="2000" b="0" i="0" dirty="0">
                <a:solidFill>
                  <a:srgbClr val="202122"/>
                </a:solidFill>
                <a:effectLst/>
                <a:latin typeface="Arial" panose="020B0604020202020204" pitchFamily="34" charset="0"/>
              </a:rPr>
              <a:t>و بصفة عامة فان المعالجات الحديثة لا تقوم بالتعامل مع </a:t>
            </a:r>
            <a:r>
              <a:rPr lang="ar-EG" sz="2000" b="0" i="0" u="none" strike="noStrike" dirty="0">
                <a:solidFill>
                  <a:srgbClr val="0645AD"/>
                </a:solidFill>
                <a:effectLst/>
                <a:latin typeface="Arial" panose="020B0604020202020204" pitchFamily="34" charset="0"/>
                <a:hlinkClick r:id="rId3" tooltip="بت"/>
              </a:rPr>
              <a:t>البت</a:t>
            </a:r>
            <a:r>
              <a:rPr lang="ar-EG" sz="2000" b="0" i="0" dirty="0">
                <a:solidFill>
                  <a:srgbClr val="202122"/>
                </a:solidFill>
                <a:effectLst/>
                <a:latin typeface="Arial" panose="020B0604020202020204" pitchFamily="34" charset="0"/>
              </a:rPr>
              <a:t> الواحد بل مع مجموعات من البتات يمكن أن تضم :</a:t>
            </a:r>
          </a:p>
          <a:p>
            <a:pPr algn="r" rtl="1">
              <a:buFont typeface="Arial" panose="020B0604020202020204" pitchFamily="34" charset="0"/>
              <a:buChar char="•"/>
            </a:pPr>
            <a:r>
              <a:rPr lang="ar-EG" sz="2000" b="0" i="0" dirty="0">
                <a:solidFill>
                  <a:srgbClr val="202122"/>
                </a:solidFill>
                <a:effectLst/>
                <a:latin typeface="Arial" panose="020B0604020202020204" pitchFamily="34" charset="0"/>
              </a:rPr>
              <a:t>8 </a:t>
            </a:r>
            <a:r>
              <a:rPr lang="ar-EG" sz="2000" b="0" i="0" u="none" strike="noStrike" dirty="0">
                <a:solidFill>
                  <a:srgbClr val="0645AD"/>
                </a:solidFill>
                <a:effectLst/>
                <a:latin typeface="Arial" panose="020B0604020202020204" pitchFamily="34" charset="0"/>
                <a:hlinkClick r:id="rId3" tooltip="بت"/>
              </a:rPr>
              <a:t>بت</a:t>
            </a:r>
            <a:r>
              <a:rPr lang="ar-EG" sz="2000" b="0" i="0" dirty="0">
                <a:solidFill>
                  <a:srgbClr val="202122"/>
                </a:solidFill>
                <a:effectLst/>
                <a:latin typeface="Arial" panose="020B0604020202020204" pitchFamily="34" charset="0"/>
              </a:rPr>
              <a:t> = 1 </a:t>
            </a:r>
            <a:r>
              <a:rPr lang="ar-EG" sz="2000" b="0" i="0" u="none" strike="noStrike" dirty="0">
                <a:solidFill>
                  <a:srgbClr val="0645AD"/>
                </a:solidFill>
                <a:effectLst/>
                <a:latin typeface="Arial" panose="020B0604020202020204" pitchFamily="34" charset="0"/>
                <a:hlinkClick r:id="rId4" tooltip="بايت"/>
              </a:rPr>
              <a:t>بايت</a:t>
            </a:r>
            <a:r>
              <a:rPr lang="ar-EG" sz="2000" b="0" i="0" dirty="0">
                <a:solidFill>
                  <a:srgbClr val="202122"/>
                </a:solidFill>
                <a:effectLst/>
                <a:latin typeface="Arial" panose="020B0604020202020204" pitchFamily="34" charset="0"/>
              </a:rPr>
              <a:t> وهي أصغر وحدة تخزين معلومات في </a:t>
            </a:r>
            <a:r>
              <a:rPr lang="ar-EG" sz="2000" b="0" i="0" u="none" strike="noStrike" dirty="0">
                <a:solidFill>
                  <a:srgbClr val="0645AD"/>
                </a:solidFill>
                <a:effectLst/>
                <a:latin typeface="Arial" panose="020B0604020202020204" pitchFamily="34" charset="0"/>
                <a:hlinkClick r:id="rId5" tooltip="حاسوب"/>
              </a:rPr>
              <a:t>الحواسيب الحديثة</a:t>
            </a:r>
            <a:r>
              <a:rPr lang="ar-EG" sz="2000" b="0" i="0" dirty="0">
                <a:solidFill>
                  <a:srgbClr val="202122"/>
                </a:solidFill>
                <a:effectLst/>
                <a:latin typeface="Arial" panose="020B0604020202020204" pitchFamily="34" charset="0"/>
              </a:rPr>
              <a:t>.</a:t>
            </a:r>
          </a:p>
          <a:p>
            <a:pPr algn="r" rtl="1">
              <a:buFont typeface="Arial" panose="020B0604020202020204" pitchFamily="34" charset="0"/>
              <a:buChar char="•"/>
            </a:pPr>
            <a:r>
              <a:rPr lang="ar-EG" sz="2000" b="0" i="0" dirty="0">
                <a:solidFill>
                  <a:srgbClr val="202122"/>
                </a:solidFill>
                <a:effectLst/>
                <a:latin typeface="Arial" panose="020B0604020202020204" pitchFamily="34" charset="0"/>
              </a:rPr>
              <a:t>16، 32، 64، 128، 256، أو 512 بت.</a:t>
            </a:r>
          </a:p>
          <a:p>
            <a:pPr algn="r" rtl="1"/>
            <a:r>
              <a:rPr lang="ar-EG" sz="2000" b="0" i="0" dirty="0">
                <a:solidFill>
                  <a:srgbClr val="202122"/>
                </a:solidFill>
                <a:effectLst/>
                <a:latin typeface="Arial" panose="020B0604020202020204" pitchFamily="34" charset="0"/>
              </a:rPr>
              <a:t>وباستعمال 8 بت مثلا، يمكن تشكيل 256 قيمة مختلفة، ويمكن أن تكون هذه القيمة بين 0 و 255 وتمثل وظيفة لغة البرمجة استغلال وحدة أو مجموعة من الوحدات (رموزا) </a:t>
            </a:r>
            <a:r>
              <a:rPr lang="ar-EG" sz="2000" b="0" i="0" u="none" strike="noStrike" dirty="0">
                <a:solidFill>
                  <a:srgbClr val="0645AD"/>
                </a:solidFill>
                <a:effectLst/>
                <a:latin typeface="Arial" panose="020B0604020202020204" pitchFamily="34" charset="0"/>
                <a:hlinkClick r:id="rId6" tooltip="ذاكرة حاسوب"/>
              </a:rPr>
              <a:t>لتخزين</a:t>
            </a:r>
            <a:r>
              <a:rPr lang="ar-EG" sz="2000" b="0" i="0" dirty="0">
                <a:solidFill>
                  <a:srgbClr val="202122"/>
                </a:solidFill>
                <a:effectLst/>
                <a:latin typeface="Arial" panose="020B0604020202020204" pitchFamily="34" charset="0"/>
              </a:rPr>
              <a:t> معلومات من الحياة الواقعية مثل الأسماء أو القياسات أو أرقام الحسابات البنكية.</a:t>
            </a:r>
          </a:p>
        </p:txBody>
      </p:sp>
    </p:spTree>
    <p:extLst>
      <p:ext uri="{BB962C8B-B14F-4D97-AF65-F5344CB8AC3E}">
        <p14:creationId xmlns:p14="http://schemas.microsoft.com/office/powerpoint/2010/main" val="166305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a:bodyPr>
          <a:lstStyle/>
          <a:p>
            <a:r>
              <a:rPr lang="ar-EG" b="1" i="0" dirty="0">
                <a:solidFill>
                  <a:srgbClr val="000000"/>
                </a:solidFill>
                <a:effectLst/>
                <a:latin typeface="Arial" panose="020B0604020202020204" pitchFamily="34" charset="0"/>
              </a:rPr>
              <a:t>الأوامر وتنظيم سيرها</a:t>
            </a: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2124222"/>
            <a:ext cx="10364452" cy="4465067"/>
          </a:xfrm>
        </p:spPr>
        <p:txBody>
          <a:bodyPr>
            <a:normAutofit/>
          </a:bodyPr>
          <a:lstStyle/>
          <a:p>
            <a:pPr algn="r" rtl="1"/>
            <a:r>
              <a:rPr lang="ar-EG" sz="2000" b="0" i="0" dirty="0">
                <a:solidFill>
                  <a:srgbClr val="202122"/>
                </a:solidFill>
                <a:effectLst/>
                <a:latin typeface="Arial" panose="020B0604020202020204" pitchFamily="34" charset="0"/>
              </a:rPr>
              <a:t>يقوم المبرمج باجراء عمليات على وحدات المعلومات مثل تخزينها وقراءتها ومقارنتها، كما يمكن إجراء عمليات حسابية عليها أيضا، وتتبع العمليات القواعد المحددة للغة. و للغة البرمجة دور آخر وهو التحكم في تنظيم إجراء العمليات، حيث توجه تنفيذ خطواتها بنفس تتابع كتابتها من طرف المبرمج.</a:t>
            </a:r>
          </a:p>
          <a:p>
            <a:pPr algn="r" rtl="1"/>
            <a:r>
              <a:rPr lang="ar-EG" sz="2000" b="0" i="0" dirty="0">
                <a:solidFill>
                  <a:srgbClr val="202122"/>
                </a:solidFill>
                <a:effectLst/>
                <a:latin typeface="Arial" panose="020B0604020202020204" pitchFamily="34" charset="0"/>
              </a:rPr>
              <a:t>تمكن اللغة أيضاً من إجراء عملية اختيار وتفرع، وذلك بإدخال شرط منطقي يقوم </a:t>
            </a:r>
            <a:r>
              <a:rPr lang="ar-EG" sz="2000" b="0" i="0" u="none" strike="noStrike" dirty="0">
                <a:solidFill>
                  <a:srgbClr val="0645AD"/>
                </a:solidFill>
                <a:effectLst/>
                <a:latin typeface="Arial" panose="020B0604020202020204" pitchFamily="34" charset="0"/>
                <a:hlinkClick r:id="rId2" tooltip="حاسوب"/>
              </a:rPr>
              <a:t>الحاسوب</a:t>
            </a:r>
            <a:r>
              <a:rPr lang="ar-EG" sz="2000" b="0" i="0" dirty="0">
                <a:solidFill>
                  <a:srgbClr val="202122"/>
                </a:solidFill>
                <a:effectLst/>
                <a:latin typeface="Arial" panose="020B0604020202020204" pitchFamily="34" charset="0"/>
              </a:rPr>
              <a:t> على أساسه باختيار اتجاه الاستمرار في أداء العمل: فلنفترض أن البرنامج الذي يريد المبرمج صنعه يقوم بقسمة عددين يختارهما المستخدم، وإظهار النتيجة على الشاشة، ومن المعروف أن القسمة على صفر لا تجوز، وبناء علي ذلك فلا بد أن يحدد المبرمج في برنامجه هذا الاختيار : فاذا كان القاسم مخالفا للصفر، فإن البرنامج يسيـّر الحاسوب فيقوم بإجراء العملية ويعطي النتيجة. أما إذا كان القاسم صفراً فإن البرنامج لا يقوم بإجراء العملية وإنما ينبه إلى أن المستخدم حاول القسمة على صفر. و يمكن تنظيم الأوامر بصفة أخرى، حيث يقع تنفيذ أمر أو مجموعة من الأوامر بصفة متكررة حلقية (</a:t>
            </a:r>
            <a:r>
              <a:rPr lang="en-US" sz="2000" b="0" i="0" dirty="0">
                <a:solidFill>
                  <a:srgbClr val="202122"/>
                </a:solidFill>
                <a:effectLst/>
                <a:latin typeface="Arial" panose="020B0604020202020204" pitchFamily="34" charset="0"/>
              </a:rPr>
              <a:t>Loop) </a:t>
            </a:r>
            <a:r>
              <a:rPr lang="ar-EG" sz="2000" b="0" i="0" dirty="0">
                <a:solidFill>
                  <a:srgbClr val="202122"/>
                </a:solidFill>
                <a:effectLst/>
                <a:latin typeface="Arial" panose="020B0604020202020204" pitchFamily="34" charset="0"/>
              </a:rPr>
              <a:t>و يمكن تقسيم الأوامر أيضاً إلى وحدات فرعية تقوم كل وحدة بإنجاز عمل محدد، والهدف هو تقسيم العمل إلى أجزاء يسهل العمل عليها كل على حدة في هيئة دورات حلقية (</a:t>
            </a:r>
            <a:r>
              <a:rPr lang="en-US" sz="2000" b="0" i="0" dirty="0">
                <a:solidFill>
                  <a:srgbClr val="202122"/>
                </a:solidFill>
                <a:effectLst/>
                <a:latin typeface="Arial" panose="020B0604020202020204" pitchFamily="34" charset="0"/>
              </a:rPr>
              <a:t>Loops).</a:t>
            </a:r>
          </a:p>
        </p:txBody>
      </p:sp>
    </p:spTree>
    <p:extLst>
      <p:ext uri="{BB962C8B-B14F-4D97-AF65-F5344CB8AC3E}">
        <p14:creationId xmlns:p14="http://schemas.microsoft.com/office/powerpoint/2010/main" val="50899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a:bodyPr>
          <a:lstStyle/>
          <a:p>
            <a:r>
              <a:rPr lang="ar-EG" b="1" i="0" dirty="0">
                <a:solidFill>
                  <a:srgbClr val="000000"/>
                </a:solidFill>
                <a:effectLst/>
                <a:latin typeface="Arial" panose="020B0604020202020204" pitchFamily="34" charset="0"/>
              </a:rPr>
              <a:t>التصميم الخاص</a:t>
            </a: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2124222"/>
            <a:ext cx="10364452" cy="4465067"/>
          </a:xfrm>
        </p:spPr>
        <p:txBody>
          <a:bodyPr>
            <a:normAutofit/>
          </a:bodyPr>
          <a:lstStyle/>
          <a:p>
            <a:pPr algn="r" rtl="1"/>
            <a:r>
              <a:rPr lang="ar-EG" sz="2000" b="0" i="0" dirty="0">
                <a:solidFill>
                  <a:srgbClr val="202122"/>
                </a:solidFill>
                <a:effectLst/>
                <a:latin typeface="Arial" panose="020B0604020202020204" pitchFamily="34" charset="0"/>
              </a:rPr>
              <a:t>تتمتع كل لغة بتصميم خاص من حيث التعامل مع المعطيات، ومن حيث الطرق والتسهيلات التي توفرها اللغة للتعامل مع مشكلة معينة.</a:t>
            </a:r>
          </a:p>
          <a:p>
            <a:pPr algn="r" rtl="1"/>
            <a:r>
              <a:rPr lang="ar-EG" sz="2000" b="0" i="0" dirty="0">
                <a:solidFill>
                  <a:srgbClr val="202122"/>
                </a:solidFill>
                <a:effectLst/>
                <a:latin typeface="Arial" panose="020B0604020202020204" pitchFamily="34" charset="0"/>
              </a:rPr>
              <a:t>يمكن تصنيف </a:t>
            </a:r>
            <a:r>
              <a:rPr lang="ar-EG" sz="2000" b="0" i="0" u="none" strike="noStrike" dirty="0">
                <a:solidFill>
                  <a:srgbClr val="0645AD"/>
                </a:solidFill>
                <a:effectLst/>
                <a:latin typeface="Arial" panose="020B0604020202020204" pitchFamily="34" charset="0"/>
                <a:hlinkClick r:id="rId2" tooltip="لغة الآلة"/>
              </a:rPr>
              <a:t>لغات البرمجة</a:t>
            </a:r>
            <a:r>
              <a:rPr lang="ar-EG" sz="2000" b="0" i="0" dirty="0">
                <a:solidFill>
                  <a:srgbClr val="202122"/>
                </a:solidFill>
                <a:effectLst/>
                <a:latin typeface="Arial" panose="020B0604020202020204" pitchFamily="34" charset="0"/>
              </a:rPr>
              <a:t> من حيث طريقة بناء البرامج إلى لغات إجرائية مثل (</a:t>
            </a:r>
            <a:r>
              <a:rPr lang="ar-EG" sz="2000" b="0" i="0" u="none" strike="noStrike" dirty="0">
                <a:solidFill>
                  <a:srgbClr val="0645AD"/>
                </a:solidFill>
                <a:effectLst/>
                <a:latin typeface="Arial" panose="020B0604020202020204" pitchFamily="34" charset="0"/>
                <a:hlinkClick r:id="rId3" tooltip="بيسيك"/>
              </a:rPr>
              <a:t>بيسيك</a:t>
            </a:r>
            <a:r>
              <a:rPr lang="ar-EG" sz="2000" b="0" i="0" dirty="0">
                <a:solidFill>
                  <a:srgbClr val="202122"/>
                </a:solidFill>
                <a:effectLst/>
                <a:latin typeface="Arial" panose="020B0604020202020204" pitchFamily="34" charset="0"/>
              </a:rPr>
              <a:t> ، </a:t>
            </a:r>
            <a:r>
              <a:rPr lang="ar-EG" sz="2000" b="0" i="0" u="none" strike="noStrike" dirty="0">
                <a:solidFill>
                  <a:srgbClr val="0645AD"/>
                </a:solidFill>
                <a:effectLst/>
                <a:latin typeface="Arial" panose="020B0604020202020204" pitchFamily="34" charset="0"/>
                <a:hlinkClick r:id="rId4" tooltip="فورتران"/>
              </a:rPr>
              <a:t>فورتران</a:t>
            </a:r>
            <a:r>
              <a:rPr lang="ar-EG" sz="2000" b="0" i="0" dirty="0">
                <a:solidFill>
                  <a:srgbClr val="202122"/>
                </a:solidFill>
                <a:effectLst/>
                <a:latin typeface="Arial" panose="020B0604020202020204" pitchFamily="34" charset="0"/>
              </a:rPr>
              <a:t>) وهي لغات تسلسلية، أساس بنائها هو الإجراءات المطلوب تطبيقها على المعطيات والمتحولات. ولغات شيئية مثل (</a:t>
            </a:r>
            <a:r>
              <a:rPr lang="ar-EG" sz="2000" b="0" i="0" u="none" strike="noStrike" dirty="0">
                <a:solidFill>
                  <a:srgbClr val="0645AD"/>
                </a:solidFill>
                <a:effectLst/>
                <a:latin typeface="Arial" panose="020B0604020202020204" pitchFamily="34" charset="0"/>
                <a:hlinkClick r:id="rId5" tooltip="سي (لغة برمجة)"/>
              </a:rPr>
              <a:t>سي</a:t>
            </a:r>
            <a:r>
              <a:rPr lang="ar-EG" sz="2000" b="0" i="0" dirty="0">
                <a:solidFill>
                  <a:srgbClr val="202122"/>
                </a:solidFill>
                <a:effectLst/>
                <a:latin typeface="Arial" panose="020B0604020202020204" pitchFamily="34" charset="0"/>
              </a:rPr>
              <a:t> ، </a:t>
            </a:r>
            <a:r>
              <a:rPr lang="ar-EG" sz="2000" b="0" i="0" u="none" strike="noStrike" dirty="0">
                <a:solidFill>
                  <a:srgbClr val="0645AD"/>
                </a:solidFill>
                <a:effectLst/>
                <a:latin typeface="Arial" panose="020B0604020202020204" pitchFamily="34" charset="0"/>
                <a:hlinkClick r:id="rId6" tooltip="جافا (لغة برمجة)"/>
              </a:rPr>
              <a:t>جافا</a:t>
            </a:r>
            <a:r>
              <a:rPr lang="ar-EG" sz="2000" b="0" i="0" dirty="0">
                <a:solidFill>
                  <a:srgbClr val="202122"/>
                </a:solidFill>
                <a:effectLst/>
                <a:latin typeface="Arial" panose="020B0604020202020204" pitchFamily="34" charset="0"/>
              </a:rPr>
              <a:t> ، </a:t>
            </a:r>
            <a:r>
              <a:rPr lang="ar-EG" sz="2000" b="0" i="0" u="none" strike="noStrike" dirty="0">
                <a:solidFill>
                  <a:srgbClr val="0645AD"/>
                </a:solidFill>
                <a:effectLst/>
                <a:latin typeface="Arial" panose="020B0604020202020204" pitchFamily="34" charset="0"/>
                <a:hlinkClick r:id="rId7" tooltip="دلفي (لغة برمجة)"/>
              </a:rPr>
              <a:t>دلفي</a:t>
            </a:r>
            <a:r>
              <a:rPr lang="ar-EG" sz="2000" b="0" i="0" dirty="0">
                <a:solidFill>
                  <a:srgbClr val="202122"/>
                </a:solidFill>
                <a:effectLst/>
                <a:latin typeface="Arial" panose="020B0604020202020204" pitchFamily="34" charset="0"/>
              </a:rPr>
              <a:t>) وهي لغات لا تسلسلية، تقوم على أساس العناصر والمتحولات المستخدمة ضمن البرنامج المطلوب تحويلها، من خلال تطبيق مجموعة معينة من الإجراءات عليها.</a:t>
            </a:r>
          </a:p>
        </p:txBody>
      </p:sp>
    </p:spTree>
    <p:extLst>
      <p:ext uri="{BB962C8B-B14F-4D97-AF65-F5344CB8AC3E}">
        <p14:creationId xmlns:p14="http://schemas.microsoft.com/office/powerpoint/2010/main" val="184034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a:bodyPr>
          <a:lstStyle/>
          <a:p>
            <a:r>
              <a:rPr lang="ar-EG" dirty="0">
                <a:solidFill>
                  <a:srgbClr val="000000"/>
                </a:solidFill>
                <a:latin typeface="Arial" panose="020B0604020202020204" pitchFamily="34" charset="0"/>
              </a:rPr>
              <a:t>الجیل الأول</a:t>
            </a:r>
            <a:br>
              <a:rPr lang="ar-EG" dirty="0">
                <a:solidFill>
                  <a:srgbClr val="000000"/>
                </a:solidFill>
                <a:latin typeface="Arial" panose="020B0604020202020204" pitchFamily="34" charset="0"/>
              </a:rPr>
            </a:br>
            <a:r>
              <a:rPr lang="en-US" dirty="0">
                <a:solidFill>
                  <a:srgbClr val="000000"/>
                </a:solidFill>
                <a:latin typeface="Arial" panose="020B0604020202020204" pitchFamily="34" charset="0"/>
              </a:rPr>
              <a:t>(1GL) </a:t>
            </a:r>
            <a:r>
              <a:rPr lang="ar-EG" dirty="0">
                <a:solidFill>
                  <a:srgbClr val="000000"/>
                </a:solidFill>
                <a:latin typeface="Arial" panose="020B0604020202020204" pitchFamily="34" charset="0"/>
              </a:rPr>
              <a:t>لغة الآلة</a:t>
            </a:r>
            <a:r>
              <a:rPr lang="en-US" dirty="0">
                <a:solidFill>
                  <a:srgbClr val="000000"/>
                </a:solidFill>
                <a:latin typeface="Arial" panose="020B0604020202020204" pitchFamily="34" charset="0"/>
              </a:rPr>
              <a:t> </a:t>
            </a:r>
            <a:r>
              <a:rPr lang="ar-EG" dirty="0">
                <a:solidFill>
                  <a:srgbClr val="000000"/>
                </a:solidFill>
                <a:latin typeface="Arial" panose="020B0604020202020204" pitchFamily="34" charset="0"/>
              </a:rPr>
              <a:t> </a:t>
            </a:r>
            <a:r>
              <a:rPr lang="en-US" dirty="0">
                <a:solidFill>
                  <a:srgbClr val="000000"/>
                </a:solidFill>
                <a:latin typeface="Arial" panose="020B0604020202020204" pitchFamily="34" charset="0"/>
              </a:rPr>
              <a:t>  </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Machine Language‏</a:t>
            </a: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2124222"/>
            <a:ext cx="10364452" cy="4465067"/>
          </a:xfrm>
        </p:spPr>
        <p:txBody>
          <a:bodyPr>
            <a:normAutofit/>
          </a:bodyPr>
          <a:lstStyle/>
          <a:p>
            <a:pPr algn="just" rtl="1"/>
            <a:r>
              <a:rPr lang="ar-EG" sz="2800" b="0" i="0" dirty="0">
                <a:solidFill>
                  <a:srgbClr val="202122"/>
                </a:solidFill>
                <a:effectLst/>
                <a:latin typeface="Arial" panose="020B0604020202020204" pitchFamily="34" charset="0"/>
              </a:rPr>
              <a:t>یعتمد ھذا الجیل استعمال</a:t>
            </a:r>
            <a:r>
              <a:rPr lang="ar-EG" sz="2800" dirty="0">
                <a:solidFill>
                  <a:srgbClr val="202122"/>
                </a:solidFill>
                <a:latin typeface="Arial" panose="020B0604020202020204" pitchFamily="34" charset="0"/>
              </a:rPr>
              <a:t> نظام العد الثنائي (0,1) لتمثیل الأوامر والعملیات الحسابیة والمنطقیة في الحاسوب الحدیث (الذي یدار بالطاقة الكھربائیة). </a:t>
            </a:r>
          </a:p>
          <a:p>
            <a:pPr algn="just" rtl="1"/>
            <a:r>
              <a:rPr lang="ar-EG" sz="2800" dirty="0">
                <a:solidFill>
                  <a:srgbClr val="202122"/>
                </a:solidFill>
                <a:latin typeface="Arial" panose="020B0604020202020204" pitchFamily="34" charset="0"/>
              </a:rPr>
              <a:t>حیث أن الحاسب یفھم حالتین فقط وجود التیار ( 1 ) أو عدم وجوده ( 0 ). </a:t>
            </a:r>
          </a:p>
          <a:p>
            <a:pPr algn="just" rtl="1"/>
            <a:r>
              <a:rPr lang="ar-EG" sz="2800" dirty="0">
                <a:solidFill>
                  <a:srgbClr val="202122"/>
                </a:solidFill>
                <a:latin typeface="Arial" panose="020B0604020202020204" pitchFamily="34" charset="0"/>
              </a:rPr>
              <a:t>وتعرف الأوامر المكتوبة بنظام العد الثنائي بلغة الآلة. </a:t>
            </a:r>
            <a:endParaRPr lang="en-US" sz="2800" dirty="0">
              <a:solidFill>
                <a:srgbClr val="202122"/>
              </a:solidFill>
              <a:latin typeface="Arial" panose="020B0604020202020204" pitchFamily="34" charset="0"/>
            </a:endParaRPr>
          </a:p>
          <a:p>
            <a:pPr algn="just" rtl="1"/>
            <a:r>
              <a:rPr lang="ar-EG" sz="2800" dirty="0">
                <a:solidFill>
                  <a:srgbClr val="202122"/>
                </a:solidFill>
                <a:latin typeface="Arial" panose="020B0604020202020204" pitchFamily="34" charset="0"/>
              </a:rPr>
              <a:t>وفي البدایات البرمجیة كان على المبرمج كتابة البرنامج كاملاً مستخدما لغة الآلة، ولكن ھذه العملیة كانت صعبة ومرھقة وعرضة لكثیر من الأخطاء.</a:t>
            </a:r>
            <a:endParaRPr lang="en-US" sz="2800" dirty="0">
              <a:solidFill>
                <a:srgbClr val="202122"/>
              </a:solidFill>
              <a:latin typeface="Arial" panose="020B0604020202020204" pitchFamily="34" charset="0"/>
            </a:endParaRPr>
          </a:p>
        </p:txBody>
      </p:sp>
    </p:spTree>
    <p:extLst>
      <p:ext uri="{BB962C8B-B14F-4D97-AF65-F5344CB8AC3E}">
        <p14:creationId xmlns:p14="http://schemas.microsoft.com/office/powerpoint/2010/main" val="353334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a:bodyPr>
          <a:lstStyle/>
          <a:p>
            <a:r>
              <a:rPr lang="ar-EG" dirty="0">
                <a:solidFill>
                  <a:srgbClr val="000000"/>
                </a:solidFill>
                <a:latin typeface="Arial" panose="020B0604020202020204" pitchFamily="34" charset="0"/>
              </a:rPr>
              <a:t>الجیل </a:t>
            </a:r>
            <a:r>
              <a:rPr lang="ar-EG" b="0" i="0" dirty="0">
                <a:solidFill>
                  <a:srgbClr val="000000"/>
                </a:solidFill>
                <a:effectLst/>
                <a:latin typeface="Arial" panose="020B0604020202020204" pitchFamily="34" charset="0"/>
              </a:rPr>
              <a:t>الثاني</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a:t>
            </a:r>
            <a:r>
              <a:rPr lang="ar-EG" dirty="0">
                <a:solidFill>
                  <a:srgbClr val="000000"/>
                </a:solidFill>
                <a:latin typeface="Arial" panose="020B0604020202020204" pitchFamily="34" charset="0"/>
              </a:rPr>
              <a:t>2</a:t>
            </a:r>
            <a:r>
              <a:rPr lang="en-US" dirty="0">
                <a:solidFill>
                  <a:srgbClr val="000000"/>
                </a:solidFill>
                <a:latin typeface="Arial" panose="020B0604020202020204" pitchFamily="34" charset="0"/>
              </a:rPr>
              <a:t>GL) </a:t>
            </a:r>
            <a:r>
              <a:rPr lang="ar-EG" dirty="0">
                <a:solidFill>
                  <a:srgbClr val="000000"/>
                </a:solidFill>
                <a:latin typeface="Arial" panose="020B0604020202020204" pitchFamily="34" charset="0"/>
              </a:rPr>
              <a:t>لغة التجمیع </a:t>
            </a:r>
            <a:br>
              <a:rPr lang="en-US" b="0" i="0" dirty="0">
                <a:solidFill>
                  <a:srgbClr val="202122"/>
                </a:solidFill>
                <a:effectLst/>
                <a:latin typeface="Arial" panose="020B0604020202020204" pitchFamily="34" charset="0"/>
              </a:rPr>
            </a:br>
            <a:r>
              <a:rPr lang="en-US" b="0" i="0" dirty="0">
                <a:solidFill>
                  <a:srgbClr val="202122"/>
                </a:solidFill>
                <a:effectLst/>
                <a:latin typeface="Arial" panose="020B0604020202020204" pitchFamily="34" charset="0"/>
              </a:rPr>
              <a:t>(Assembly language)‏</a:t>
            </a: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p:txBody>
          <a:bodyPr>
            <a:normAutofit/>
          </a:bodyPr>
          <a:lstStyle/>
          <a:p>
            <a:pPr algn="just" rtl="1"/>
            <a:r>
              <a:rPr lang="ar-EG" sz="2400" b="0" i="0" dirty="0">
                <a:solidFill>
                  <a:srgbClr val="202122"/>
                </a:solidFill>
                <a:effectLst/>
                <a:latin typeface="Arial" panose="020B0604020202020204" pitchFamily="34" charset="0"/>
              </a:rPr>
              <a:t>وھي لغة تختصر بعض العبارات والرموز المستخدمة ففیھا یتم استبدال الرموز الرقمیة في</a:t>
            </a:r>
            <a:r>
              <a:rPr lang="ar-EG" sz="2400" dirty="0">
                <a:solidFill>
                  <a:srgbClr val="202122"/>
                </a:solidFill>
                <a:latin typeface="Arial" panose="020B0604020202020204" pitchFamily="34" charset="0"/>
              </a:rPr>
              <a:t> لغة الآلة بمجموعة من الكلمات الرمزیة " المختصرة " باستخدام اللغة الإنجلیزیة، واعتبرت ھذه اللغة قفزة </a:t>
            </a:r>
            <a:r>
              <a:rPr lang="ar-EG" sz="2400" b="0" i="0" dirty="0">
                <a:solidFill>
                  <a:srgbClr val="202122"/>
                </a:solidFill>
                <a:effectLst/>
                <a:latin typeface="Arial" panose="020B0604020202020204" pitchFamily="34" charset="0"/>
              </a:rPr>
              <a:t>عملاقة في عالم لغات البرمجة . </a:t>
            </a:r>
            <a:endParaRPr lang="en-US" sz="2400" b="0" i="0" dirty="0">
              <a:solidFill>
                <a:srgbClr val="202122"/>
              </a:solidFill>
              <a:effectLst/>
              <a:latin typeface="Arial" panose="020B0604020202020204" pitchFamily="34" charset="0"/>
            </a:endParaRPr>
          </a:p>
          <a:p>
            <a:pPr algn="just" rtl="1"/>
            <a:r>
              <a:rPr lang="ar-EG" sz="2400" b="0" i="0" dirty="0">
                <a:solidFill>
                  <a:srgbClr val="202122"/>
                </a:solidFill>
                <a:effectLst/>
                <a:latin typeface="Arial" panose="020B0604020202020204" pitchFamily="34" charset="0"/>
              </a:rPr>
              <a:t>بعض الامثلة : </a:t>
            </a:r>
            <a:r>
              <a:rPr lang="en-US" sz="2400" b="0" i="0" dirty="0">
                <a:solidFill>
                  <a:srgbClr val="202122"/>
                </a:solidFill>
                <a:effectLst/>
                <a:latin typeface="Arial" panose="020B0604020202020204" pitchFamily="34" charset="0"/>
              </a:rPr>
              <a:t>L for Load , A for Add, B for Brave C for comp</a:t>
            </a:r>
            <a:endParaRPr lang="en-US" sz="3200" dirty="0"/>
          </a:p>
        </p:txBody>
      </p:sp>
    </p:spTree>
    <p:extLst>
      <p:ext uri="{BB962C8B-B14F-4D97-AF65-F5344CB8AC3E}">
        <p14:creationId xmlns:p14="http://schemas.microsoft.com/office/powerpoint/2010/main" val="128869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a:xfrm>
            <a:off x="1110722" y="268711"/>
            <a:ext cx="10364451" cy="1596177"/>
          </a:xfrm>
        </p:spPr>
        <p:txBody>
          <a:bodyPr>
            <a:normAutofit fontScale="90000"/>
          </a:bodyPr>
          <a:lstStyle/>
          <a:p>
            <a:r>
              <a:rPr lang="ar-EG" dirty="0">
                <a:solidFill>
                  <a:srgbClr val="000000"/>
                </a:solidFill>
                <a:latin typeface="Arial" panose="020B0604020202020204" pitchFamily="34" charset="0"/>
              </a:rPr>
              <a:t>الجیل الثالث</a:t>
            </a:r>
            <a:br>
              <a:rPr lang="ar-EG" dirty="0">
                <a:solidFill>
                  <a:srgbClr val="000000"/>
                </a:solidFill>
                <a:latin typeface="Arial" panose="020B0604020202020204" pitchFamily="34" charset="0"/>
              </a:rPr>
            </a:br>
            <a:r>
              <a:rPr lang="en-US" dirty="0">
                <a:solidFill>
                  <a:srgbClr val="202122"/>
                </a:solidFill>
                <a:latin typeface="Arial" panose="020B0604020202020204" pitchFamily="34" charset="0"/>
              </a:rPr>
              <a:t>(</a:t>
            </a:r>
            <a:r>
              <a:rPr lang="ar-EG" i="0" dirty="0">
                <a:solidFill>
                  <a:srgbClr val="202122"/>
                </a:solidFill>
                <a:effectLst/>
                <a:latin typeface="Arial" panose="020B0604020202020204" pitchFamily="34" charset="0"/>
              </a:rPr>
              <a:t>3</a:t>
            </a:r>
            <a:r>
              <a:rPr lang="en-US" i="0" dirty="0">
                <a:solidFill>
                  <a:srgbClr val="202122"/>
                </a:solidFill>
                <a:effectLst/>
                <a:latin typeface="Arial" panose="020B0604020202020204" pitchFamily="34" charset="0"/>
              </a:rPr>
              <a:t>GL) </a:t>
            </a:r>
            <a:br>
              <a:rPr lang="en-US" i="0" dirty="0">
                <a:solidFill>
                  <a:srgbClr val="202122"/>
                </a:solidFill>
                <a:effectLst/>
                <a:latin typeface="Arial" panose="020B0604020202020204" pitchFamily="34" charset="0"/>
              </a:rPr>
            </a:br>
            <a:r>
              <a:rPr lang="ar-EG" i="0" dirty="0">
                <a:solidFill>
                  <a:srgbClr val="202122"/>
                </a:solidFill>
                <a:effectLst/>
                <a:latin typeface="Arial" panose="020B0604020202020204" pitchFamily="34" charset="0"/>
              </a:rPr>
              <a:t>اللغات عالیة المستوى الإجرائیة</a:t>
            </a:r>
            <a:br>
              <a:rPr lang="en-US" dirty="0">
                <a:solidFill>
                  <a:srgbClr val="000000"/>
                </a:solidFill>
                <a:latin typeface="Arial" panose="020B0604020202020204" pitchFamily="34" charset="0"/>
              </a:rPr>
            </a:br>
            <a:endParaRPr lang="ar-EG" dirty="0">
              <a:solidFill>
                <a:srgbClr val="000000"/>
              </a:solidFill>
              <a:latin typeface="Arial" panose="020B0604020202020204" pitchFamily="34" charset="0"/>
            </a:endParaRPr>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a:xfrm>
            <a:off x="913775" y="1631851"/>
            <a:ext cx="10364452" cy="4957437"/>
          </a:xfrm>
        </p:spPr>
        <p:txBody>
          <a:bodyPr>
            <a:noAutofit/>
          </a:bodyPr>
          <a:lstStyle/>
          <a:p>
            <a:pPr algn="r" rtl="1"/>
            <a:r>
              <a:rPr lang="ar-EG" b="0" i="0" dirty="0">
                <a:solidFill>
                  <a:srgbClr val="202122"/>
                </a:solidFill>
                <a:effectLst/>
                <a:latin typeface="Arial" panose="020B0604020202020204" pitchFamily="34" charset="0"/>
              </a:rPr>
              <a:t>على الرغم من التمیز الذي أظھرته لغات الجیل الثاني على</a:t>
            </a:r>
            <a:r>
              <a:rPr lang="ar-EG" dirty="0">
                <a:solidFill>
                  <a:srgbClr val="202122"/>
                </a:solidFill>
                <a:latin typeface="Arial" panose="020B0604020202020204" pitchFamily="34" charset="0"/>
              </a:rPr>
              <a:t> لغة الآلة، إلا إنھا عانت بعض العقبات فالبرنامج المكتوب بلغة التجمیع معتمد على الآلة التي یتم تنفیذه علیھا ولا یمكن استخدامه على آلة أخرى، إلا بعد إعادة كتابته لیتلاءم مع تكوین ھذه الآلة الجدیدة، عقبة أخرى تتمثل في عملیة تصمیم البرنامج والذي یتطلب من المبرمج التفكیر بدقائق البرنامج جمیعھا وھذا یعني أن على المبرمج أن یبني البرنامج خطوة خطوة من مستوى أدنى لمستوى أعلى. بینما یكون التصمیم الأفضل فیما لو تم التفكیر به من مكونات كلّیة </a:t>
            </a:r>
            <a:r>
              <a:rPr lang="en-US" dirty="0">
                <a:solidFill>
                  <a:srgbClr val="202122"/>
                </a:solidFill>
                <a:latin typeface="Arial" panose="020B0604020202020204" pitchFamily="34" charset="0"/>
              </a:rPr>
              <a:t>(major features) </a:t>
            </a:r>
            <a:r>
              <a:rPr lang="ar-EG" dirty="0">
                <a:solidFill>
                  <a:srgbClr val="202122"/>
                </a:solidFill>
                <a:latin typeface="Arial" panose="020B0604020202020204" pitchFamily="34" charset="0"/>
              </a:rPr>
              <a:t> ومن ثم یتم تقسیم الكلیات لمكونات أكثر تفصیلا. اعتماداً على ھذه الفكرة تم التوجه نحو تطویر لغات برمجة تمكّن المبرمج من بناء برنامج معتمداً على النظرة الكلیة </a:t>
            </a:r>
            <a:r>
              <a:rPr lang="en-US" dirty="0">
                <a:solidFill>
                  <a:srgbClr val="202122"/>
                </a:solidFill>
                <a:latin typeface="Arial" panose="020B0604020202020204" pitchFamily="34" charset="0"/>
              </a:rPr>
              <a:t>(high-level) </a:t>
            </a:r>
            <a:r>
              <a:rPr lang="ar-EG" dirty="0">
                <a:solidFill>
                  <a:srgbClr val="202122"/>
                </a:solidFill>
                <a:latin typeface="Arial" panose="020B0604020202020204" pitchFamily="34" charset="0"/>
              </a:rPr>
              <a:t> ومن ثم تحویلھا لمكونات أدنى </a:t>
            </a:r>
            <a:r>
              <a:rPr lang="en-US" dirty="0">
                <a:solidFill>
                  <a:srgbClr val="202122"/>
                </a:solidFill>
                <a:latin typeface="Arial" panose="020B0604020202020204" pitchFamily="34" charset="0"/>
              </a:rPr>
              <a:t>(low-level)</a:t>
            </a:r>
          </a:p>
          <a:p>
            <a:pPr algn="r" rtl="1"/>
            <a:r>
              <a:rPr lang="ar-EG" dirty="0">
                <a:solidFill>
                  <a:srgbClr val="202122"/>
                </a:solidFill>
                <a:latin typeface="Arial" panose="020B0604020202020204" pitchFamily="34" charset="0"/>
              </a:rPr>
              <a:t>ونتج عن ذلك جیل ثالث من لغات البرمجة عرفت باسم لغات البرمجة عالیة المستوى واعتمدت ھذه اللغات على لغة الإنسان الطبیعیة - اللغة الإنجلیزیة - ورموز ریاضیة ومنطقیة معروفة .</a:t>
            </a:r>
          </a:p>
          <a:p>
            <a:pPr algn="r" rtl="1"/>
            <a:r>
              <a:rPr lang="ar-EG" dirty="0">
                <a:solidFill>
                  <a:srgbClr val="202122"/>
                </a:solidFill>
                <a:latin typeface="Arial" panose="020B0604020202020204" pitchFamily="34" charset="0"/>
              </a:rPr>
              <a:t>ثم ظھرت اللغات الكائنیة التوجه بعد ظھور الویندوز وسمیت موجھة لأنھا توجه الحاسوب لعمل ما یقوم به خطوة خطوة دون الحاجة أیضاً لمعرفة التفاصیل.</a:t>
            </a:r>
          </a:p>
          <a:p>
            <a:pPr algn="r" rtl="1"/>
            <a:r>
              <a:rPr lang="ar-EG" dirty="0">
                <a:solidFill>
                  <a:srgbClr val="202122"/>
                </a:solidFill>
                <a:latin typeface="Arial" panose="020B0604020202020204" pitchFamily="34" charset="0"/>
              </a:rPr>
              <a:t>من أھم مزایا ھذا الجیل أنھا تمنح المبرمج وقت أكبر للتركیز على احتیاجات المستخدم وبالتالي یصمم برنامج یتوافق </a:t>
            </a:r>
            <a:r>
              <a:rPr lang="ar-EG" b="0" i="0" dirty="0">
                <a:solidFill>
                  <a:srgbClr val="202122"/>
                </a:solidFill>
                <a:effectLst/>
                <a:latin typeface="Arial" panose="020B0604020202020204" pitchFamily="34" charset="0"/>
              </a:rPr>
              <a:t>مع ھذه الاحتیاجات</a:t>
            </a:r>
          </a:p>
        </p:txBody>
      </p:sp>
    </p:spTree>
    <p:extLst>
      <p:ext uri="{BB962C8B-B14F-4D97-AF65-F5344CB8AC3E}">
        <p14:creationId xmlns:p14="http://schemas.microsoft.com/office/powerpoint/2010/main" val="399696386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202</TotalTime>
  <Words>1121</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Droplet</vt:lpstr>
      <vt:lpstr>PowerPoint Presentation</vt:lpstr>
      <vt:lpstr>برمجة الحاسب  computer Programming</vt:lpstr>
      <vt:lpstr>خصائص لغات البرمجة</vt:lpstr>
      <vt:lpstr>المعلومات وتخزينها</vt:lpstr>
      <vt:lpstr>الأوامر وتنظيم سيرها</vt:lpstr>
      <vt:lpstr>التصميم الخاص</vt:lpstr>
      <vt:lpstr>الجیل الأول (1GL) لغة الآلة     Machine Language‏</vt:lpstr>
      <vt:lpstr>الجیل الثاني (2GL) لغة التجمیع  (Assembly language)‏</vt:lpstr>
      <vt:lpstr>الجیل الثالث (3GL)  اللغات عالیة المستوى الإجرائیة </vt:lpstr>
      <vt:lpstr>الجیل الرابع (4GL)  </vt:lpstr>
      <vt:lpstr>الجیل الخامس (5GL) اللغات الطبيعية:  Natural Language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shady.elmashad@feng.bu.edu.eg</dc:creator>
  <cp:lastModifiedBy>shady.elmashad@feng.bu.edu.eg</cp:lastModifiedBy>
  <cp:revision>11</cp:revision>
  <dcterms:created xsi:type="dcterms:W3CDTF">2022-09-27T13:46:26Z</dcterms:created>
  <dcterms:modified xsi:type="dcterms:W3CDTF">2022-10-07T17:28:28Z</dcterms:modified>
</cp:coreProperties>
</file>